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4" r:id="rId1"/>
    <p:sldMasterId id="2147483708" r:id="rId2"/>
  </p:sldMasterIdLst>
  <p:notesMasterIdLst>
    <p:notesMasterId r:id="rId13"/>
  </p:notesMasterIdLst>
  <p:handoutMasterIdLst>
    <p:handoutMasterId r:id="rId14"/>
  </p:handoutMasterIdLst>
  <p:sldIdLst>
    <p:sldId id="11705" r:id="rId3"/>
    <p:sldId id="2007577189" r:id="rId4"/>
    <p:sldId id="11521" r:id="rId5"/>
    <p:sldId id="2007577190" r:id="rId6"/>
    <p:sldId id="2007577191" r:id="rId7"/>
    <p:sldId id="2007577192" r:id="rId8"/>
    <p:sldId id="2007577193" r:id="rId9"/>
    <p:sldId id="2007577195" r:id="rId10"/>
    <p:sldId id="2007577197" r:id="rId11"/>
    <p:sldId id="2007577198" r:id="rId12"/>
  </p:sldIdLst>
  <p:sldSz cx="9144000" cy="5143500" type="screen16x9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CB5"/>
    <a:srgbClr val="FFFF99"/>
    <a:srgbClr val="008000"/>
    <a:srgbClr val="FFFCE7"/>
    <a:srgbClr val="303383"/>
    <a:srgbClr val="75C0B1"/>
    <a:srgbClr val="E46B56"/>
    <a:srgbClr val="FFE8B0"/>
    <a:srgbClr val="92DDCE"/>
    <a:srgbClr val="AD7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7E1467F-8424-49D2-B196-29FCAF228E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30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769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ED96D-8EC4-4264-88FC-E4DBE1EA4B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9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6295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0389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82767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6431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53168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900" y="-1044649"/>
            <a:ext cx="2510613" cy="25106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2471">
            <a:off x="6027310" y="2218487"/>
            <a:ext cx="4497722" cy="44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3439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44819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EFE7C-25A8-4D14-85EB-AAF8F7FCEAE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3150" y="14878051"/>
            <a:ext cx="1411034" cy="1218977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37F6B2-64E0-48CC-9765-03B5A376EC8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9401176"/>
            <a:ext cx="1411034" cy="1218977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5DF02C-9F88-4964-8FF3-8622FA8F3B2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0" y="-9286875"/>
            <a:ext cx="1411034" cy="1218977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0E91-CE7D-49CC-A75D-7A172C75AE2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1954" y="-9431546"/>
            <a:ext cx="1411034" cy="1218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48E67E-FA99-46C2-93CF-31EA69D2D4A0}"/>
              </a:ext>
            </a:extLst>
          </p:cNvPr>
          <p:cNvSpPr txBox="1"/>
          <p:nvPr userDrawn="1"/>
        </p:nvSpPr>
        <p:spPr>
          <a:xfrm>
            <a:off x="3023393" y="9742742"/>
            <a:ext cx="698341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FC9E19-0225-49F1-9A48-3157A7124F4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0" y="15287626"/>
            <a:ext cx="1411034" cy="12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0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712" r:id="rId8"/>
  </p:sldLayoutIdLst>
  <p:transition spd="slow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B992FC71-E7D7-79C1-4DF9-52C60AA723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031" y="164306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804A-AFC6-AA52-FF87-CF4F4F62C7B0}"/>
              </a:ext>
            </a:extLst>
          </p:cNvPr>
          <p:cNvSpPr/>
          <p:nvPr/>
        </p:nvSpPr>
        <p:spPr>
          <a:xfrm>
            <a:off x="1100428" y="821104"/>
            <a:ext cx="6943145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vi-VN" sz="3200" kern="1200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gì đôi cánh mỏng tang</a:t>
            </a:r>
          </a:p>
          <a:p>
            <a:pPr algn="ctr" defTabSz="685800">
              <a:buClrTx/>
            </a:pPr>
            <a:r>
              <a:rPr lang="vi-VN" sz="3200" kern="1200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Bay cao bay thấp báo rằng nắng mưa?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8DD29-B7D8-E3AF-D236-174F3FFD0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22" y="1583577"/>
            <a:ext cx="3922453" cy="3922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A8E7DD-0044-C323-E51E-F045B079FBDA}"/>
              </a:ext>
            </a:extLst>
          </p:cNvPr>
          <p:cNvSpPr/>
          <p:nvPr/>
        </p:nvSpPr>
        <p:spPr>
          <a:xfrm>
            <a:off x="4572000" y="2821208"/>
            <a:ext cx="395653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200" b="1" kern="1200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lang="en-US" sz="3200" b="1" kern="1200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chuồn</a:t>
            </a:r>
            <a:r>
              <a:rPr lang="en-US" sz="3200" b="1" kern="1200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3200" b="1" kern="1200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chuồn</a:t>
            </a:r>
            <a:endParaRPr lang="vi-VN" sz="3200" b="1" kern="1200" dirty="0">
              <a:ln w="0"/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2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7221A-8146-DEAD-929A-9CCFC4DDF1E6}"/>
              </a:ext>
            </a:extLst>
          </p:cNvPr>
          <p:cNvSpPr txBox="1"/>
          <p:nvPr/>
        </p:nvSpPr>
        <p:spPr>
          <a:xfrm>
            <a:off x="883920" y="1170842"/>
            <a:ext cx="7475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nl-NL" sz="3200" dirty="0"/>
              <a:t>Nội dung: </a:t>
            </a:r>
          </a:p>
          <a:p>
            <a:pPr defTabSz="685800">
              <a:buClrTx/>
              <a:defRPr/>
            </a:pPr>
            <a:r>
              <a:rPr lang="nl-NL" sz="3200" dirty="0"/>
              <a:t>  Câu chuyện kể về cậu bé Tú từ việc chăm sóc con vẹt đã nhận ra mình đã không lễ phép với anh và rất hối hận về điều đó.</a:t>
            </a:r>
            <a:endParaRPr lang="en-US" sz="32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5489D5-02FD-C5B5-62D8-3156FCFE234F}"/>
              </a:ext>
            </a:extLst>
          </p:cNvPr>
          <p:cNvSpPr/>
          <p:nvPr/>
        </p:nvSpPr>
        <p:spPr>
          <a:xfrm>
            <a:off x="3237510" y="0"/>
            <a:ext cx="4328515" cy="253146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</a:pPr>
            <a:r>
              <a:rPr lang="vi-VN" sz="32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Đầu đội mũ đỏ,</a:t>
            </a:r>
          </a:p>
          <a:p>
            <a:pPr defTabSz="685800">
              <a:buClrTx/>
            </a:pPr>
            <a:r>
              <a:rPr lang="vi-VN" sz="32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Chân xỏ giày vàng,</a:t>
            </a:r>
          </a:p>
          <a:p>
            <a:pPr defTabSz="685800">
              <a:buClrTx/>
            </a:pPr>
            <a:r>
              <a:rPr lang="vi-VN" sz="32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Miệng gọi loa vang,</a:t>
            </a:r>
          </a:p>
          <a:p>
            <a:pPr defTabSz="685800">
              <a:buClrTx/>
            </a:pPr>
            <a:r>
              <a:rPr lang="vi-VN" sz="32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làng thức giấc</a:t>
            </a:r>
            <a:r>
              <a:rPr lang="en-US" sz="32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lang="vi-VN" sz="3200" kern="1200" dirty="0">
              <a:ln w="0"/>
              <a:solidFill>
                <a:srgbClr val="30584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r" defTabSz="685800">
              <a:buClrTx/>
            </a:pPr>
            <a:r>
              <a:rPr lang="vi-VN" sz="3200" i="1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 con gì?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13573-848A-A8EB-D326-0C326CEB8E76}"/>
              </a:ext>
            </a:extLst>
          </p:cNvPr>
          <p:cNvSpPr/>
          <p:nvPr/>
        </p:nvSpPr>
        <p:spPr>
          <a:xfrm>
            <a:off x="5168555" y="2809444"/>
            <a:ext cx="395653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200" b="1" kern="1200" dirty="0">
                <a:ln w="0"/>
                <a:solidFill>
                  <a:srgbClr val="D6102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lang="en-US" sz="3200" b="1" kern="1200" dirty="0" err="1">
                <a:ln w="0"/>
                <a:solidFill>
                  <a:srgbClr val="D6102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</a:t>
            </a:r>
            <a:r>
              <a:rPr lang="en-US" sz="3200" b="1" kern="1200" dirty="0">
                <a:ln w="0"/>
                <a:solidFill>
                  <a:srgbClr val="D6102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3200" b="1" kern="1200" dirty="0" err="1">
                <a:ln w="0"/>
                <a:solidFill>
                  <a:srgbClr val="D6102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trống</a:t>
            </a:r>
            <a:endParaRPr lang="vi-VN" sz="3200" b="1" kern="1200" dirty="0">
              <a:ln w="0"/>
              <a:solidFill>
                <a:srgbClr val="D6102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FFA4E-1918-6FFC-1D52-87F47C56A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42" y="2127614"/>
            <a:ext cx="3385284" cy="25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矩形 4"/>
          <p:cNvSpPr/>
          <p:nvPr>
            <p:custDataLst>
              <p:tags r:id="rId1"/>
            </p:custDataLst>
          </p:nvPr>
        </p:nvSpPr>
        <p:spPr>
          <a:xfrm>
            <a:off x="428626" y="5882"/>
            <a:ext cx="8182283" cy="24282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 dirty="0">
              <a:solidFill>
                <a:prstClr val="white"/>
              </a:solidFill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A67D397-3C4A-418E-8E97-DC8D5AA97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7" y="-88215"/>
            <a:ext cx="3956538" cy="5143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E08EFB2-E25B-4116-9667-A539A2A58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87462" y="-5882"/>
            <a:ext cx="3956538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87A787-1DC6-4855-B996-2D3163A0CC60}"/>
              </a:ext>
            </a:extLst>
          </p:cNvPr>
          <p:cNvSpPr/>
          <p:nvPr/>
        </p:nvSpPr>
        <p:spPr>
          <a:xfrm>
            <a:off x="2433099" y="52417"/>
            <a:ext cx="6392849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</a:pPr>
            <a:r>
              <a:rPr lang="vi-VN" sz="26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+mn-ea"/>
                <a:cs typeface="+mn-cs"/>
              </a:rPr>
              <a:t>Đầu đội mũ giáp đỏ</a:t>
            </a:r>
            <a:endParaRPr lang="en-US" sz="2600" kern="1200" dirty="0">
              <a:ln w="0"/>
              <a:solidFill>
                <a:srgbClr val="30584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vi-VN" sz="26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+mn-ea"/>
                <a:cs typeface="+mn-cs"/>
              </a:rPr>
              <a:t>Thân mặc áo bào xanh</a:t>
            </a:r>
            <a:endParaRPr lang="en-US" sz="2600" kern="1200" dirty="0">
              <a:ln w="0"/>
              <a:solidFill>
                <a:srgbClr val="30584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vi-VN" sz="26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+mn-ea"/>
                <a:cs typeface="+mn-cs"/>
              </a:rPr>
              <a:t>Gần người học nói rất nhanh</a:t>
            </a:r>
            <a:endParaRPr lang="en-US" sz="2600" kern="1200" dirty="0">
              <a:ln w="0"/>
              <a:solidFill>
                <a:srgbClr val="30584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vi-VN" sz="26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+mn-ea"/>
                <a:cs typeface="+mn-cs"/>
              </a:rPr>
              <a:t>Nhưng mà chỉ thích quẩn quanh trong lồng</a:t>
            </a:r>
            <a:endParaRPr lang="en-US" sz="2600" kern="1200" dirty="0">
              <a:ln w="0"/>
              <a:solidFill>
                <a:srgbClr val="30584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vi-VN" sz="2600" kern="1200" dirty="0">
                <a:ln w="0"/>
                <a:solidFill>
                  <a:srgbClr val="305841"/>
                </a:solidFill>
                <a:latin typeface="Cambria" panose="02040503050406030204" pitchFamily="18" charset="0"/>
                <a:ea typeface="+mn-ea"/>
                <a:cs typeface="+mn-cs"/>
              </a:rPr>
              <a:t>- Là con gì?</a:t>
            </a:r>
            <a:endParaRPr lang="vi-VN" sz="2600" i="1" kern="1200" dirty="0">
              <a:ln w="0"/>
              <a:solidFill>
                <a:srgbClr val="30584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0D2E5-7DA7-4C1A-9FC0-926B5F87F8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97223" y="2318459"/>
            <a:ext cx="3083371" cy="30833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485290F-CA73-4AC1-BBB2-1720DDD6CC07}"/>
              </a:ext>
            </a:extLst>
          </p:cNvPr>
          <p:cNvSpPr/>
          <p:nvPr/>
        </p:nvSpPr>
        <p:spPr>
          <a:xfrm>
            <a:off x="4716396" y="3058769"/>
            <a:ext cx="395653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00" b="1" kern="1200" dirty="0">
                <a:ln w="0"/>
                <a:solidFill>
                  <a:srgbClr val="6C37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lang="en-US" sz="4000" b="1" kern="1200" dirty="0" err="1">
                <a:ln w="0"/>
                <a:solidFill>
                  <a:srgbClr val="6C371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vẹt</a:t>
            </a:r>
            <a:endParaRPr lang="vi-VN" sz="4000" b="1" kern="1200" dirty="0">
              <a:ln w="0"/>
              <a:solidFill>
                <a:srgbClr val="6C371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1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7221A-8146-DEAD-929A-9CCFC4DDF1E6}"/>
              </a:ext>
            </a:extLst>
          </p:cNvPr>
          <p:cNvSpPr txBox="1"/>
          <p:nvPr/>
        </p:nvSpPr>
        <p:spPr>
          <a:xfrm>
            <a:off x="2102120" y="1170842"/>
            <a:ext cx="4939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Trao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đổi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thú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giới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loài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lang="en-US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4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 dơi - Tin tức mới nhất 24h qua - VnExpress">
            <a:extLst>
              <a:ext uri="{FF2B5EF4-FFF2-40B4-BE49-F238E27FC236}">
                <a16:creationId xmlns:a16="http://schemas.microsoft.com/office/drawing/2014/main" id="{F9BCB6A4-DC44-97BA-336C-F47239DA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667">
            <a:off x="930977" y="217116"/>
            <a:ext cx="2995565" cy="2279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on người dĩ nhiên không nhanh bằng loài báo, nhưng bạn có biết tại sao?">
            <a:extLst>
              <a:ext uri="{FF2B5EF4-FFF2-40B4-BE49-F238E27FC236}">
                <a16:creationId xmlns:a16="http://schemas.microsoft.com/office/drawing/2014/main" id="{4E4FF329-8EF4-3E65-ECD5-08783C18E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277">
            <a:off x="1330545" y="2891222"/>
            <a:ext cx="2927558" cy="198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on vẹt - Đặc điểm, ngoại hình và khả năng sinh sản của chúng">
            <a:extLst>
              <a:ext uri="{FF2B5EF4-FFF2-40B4-BE49-F238E27FC236}">
                <a16:creationId xmlns:a16="http://schemas.microsoft.com/office/drawing/2014/main" id="{8CE7CD03-4080-81C4-A61A-39D9E6C62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5115">
            <a:off x="4665482" y="303620"/>
            <a:ext cx="2926343" cy="212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ớ đặc biệt] Tớ là ếch con">
            <a:extLst>
              <a:ext uri="{FF2B5EF4-FFF2-40B4-BE49-F238E27FC236}">
                <a16:creationId xmlns:a16="http://schemas.microsoft.com/office/drawing/2014/main" id="{F64C2D1A-6A82-CAB8-35E9-5D784BC968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"/>
          <a:stretch/>
        </p:blipFill>
        <p:spPr bwMode="auto">
          <a:xfrm rot="508880">
            <a:off x="4663897" y="2822065"/>
            <a:ext cx="2974034" cy="192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7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79989-DBE1-2383-C71A-A5400903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84524"/>
            <a:ext cx="7940040" cy="50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4BFF4C-A0A7-0312-DB16-793E73D8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4" y="852307"/>
            <a:ext cx="7796646" cy="288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defTabSz="68580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600" b="1" kern="1200" dirty="0" err="1">
                <a:cs typeface="Calibri" panose="020F0502020204030204" pitchFamily="34" charset="0"/>
              </a:rPr>
              <a:t>Đoạn</a:t>
            </a:r>
            <a:r>
              <a:rPr lang="en-US" altLang="en-US" sz="3600" b="1" kern="1200" dirty="0">
                <a:cs typeface="Calibri" panose="020F0502020204030204" pitchFamily="34" charset="0"/>
              </a:rPr>
              <a:t> 1: 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Từ</a:t>
            </a:r>
            <a:r>
              <a:rPr lang="en-US" altLang="en-US" sz="3600" b="1" kern="1200" dirty="0">
                <a:cs typeface="Calibri" panose="020F0502020204030204" pitchFamily="34" charset="0"/>
              </a:rPr>
              <a:t> 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đầu</a:t>
            </a:r>
            <a:r>
              <a:rPr lang="en-US" altLang="en-US" sz="3600" b="1" kern="1200" dirty="0">
                <a:cs typeface="Calibri" panose="020F0502020204030204" pitchFamily="34" charset="0"/>
              </a:rPr>
              <a:t> …..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Giỏi</a:t>
            </a:r>
            <a:r>
              <a:rPr lang="en-US" altLang="en-US" sz="3600" b="1" kern="1200" dirty="0">
                <a:cs typeface="Calibri" panose="020F0502020204030204" pitchFamily="34" charset="0"/>
              </a:rPr>
              <a:t> 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lắm</a:t>
            </a:r>
            <a:r>
              <a:rPr lang="en-US" altLang="en-US" sz="3600" b="1" kern="1200" dirty="0">
                <a:cs typeface="Calibri" panose="020F0502020204030204" pitchFamily="34" charset="0"/>
              </a:rPr>
              <a:t>!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altLang="en-US" sz="3600" b="1" kern="1200" dirty="0" err="1">
                <a:cs typeface="Calibri" panose="020F0502020204030204" pitchFamily="34" charset="0"/>
              </a:rPr>
              <a:t>Đoạn</a:t>
            </a:r>
            <a:r>
              <a:rPr lang="en-US" altLang="en-US" sz="3600" b="1" kern="1200" dirty="0">
                <a:cs typeface="Calibri" panose="020F0502020204030204" pitchFamily="34" charset="0"/>
              </a:rPr>
              <a:t> 2: 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Tiếp</a:t>
            </a:r>
            <a:r>
              <a:rPr lang="en-US" altLang="en-US" sz="3600" b="1" kern="1200" dirty="0">
                <a:cs typeface="Calibri" panose="020F0502020204030204" pitchFamily="34" charset="0"/>
              </a:rPr>
              <a:t> 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theo</a:t>
            </a:r>
            <a:r>
              <a:rPr lang="en-US" altLang="en-US" sz="3600" b="1" kern="1200" dirty="0">
                <a:cs typeface="Calibri" panose="020F0502020204030204" pitchFamily="34" charset="0"/>
              </a:rPr>
              <a:t>… </a:t>
            </a:r>
            <a:r>
              <a:rPr lang="vi-VN" sz="3600" b="1" dirty="0">
                <a:cs typeface="Calibri" panose="020F0502020204030204" pitchFamily="34" charset="0"/>
              </a:rPr>
              <a:t>đến Ngờ đâu một giọng the thẻ gắt lại: "Cái gì?”</a:t>
            </a:r>
            <a:endParaRPr lang="en-US" sz="3600" b="1" dirty="0">
              <a:cs typeface="Calibri" panose="020F0502020204030204" pitchFamily="34" charset="0"/>
            </a:endParaRPr>
          </a:p>
          <a:p>
            <a:pPr marL="571500" indent="-571500" defTabSz="68580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600" b="1" kern="1200" dirty="0" err="1">
                <a:cs typeface="Calibri" panose="020F0502020204030204" pitchFamily="34" charset="0"/>
              </a:rPr>
              <a:t>Đoạn</a:t>
            </a:r>
            <a:r>
              <a:rPr lang="en-US" altLang="en-US" sz="3600" b="1" kern="1200" dirty="0">
                <a:cs typeface="Calibri" panose="020F0502020204030204" pitchFamily="34" charset="0"/>
              </a:rPr>
              <a:t> 3: 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Còn</a:t>
            </a:r>
            <a:r>
              <a:rPr lang="en-US" altLang="en-US" sz="3600" b="1" kern="1200" dirty="0">
                <a:cs typeface="Calibri" panose="020F0502020204030204" pitchFamily="34" charset="0"/>
              </a:rPr>
              <a:t> </a:t>
            </a:r>
            <a:r>
              <a:rPr lang="en-US" altLang="en-US" sz="3600" b="1" kern="1200" dirty="0" err="1">
                <a:cs typeface="Calibri" panose="020F0502020204030204" pitchFamily="34" charset="0"/>
              </a:rPr>
              <a:t>lại</a:t>
            </a:r>
            <a:endParaRPr lang="en-US" altLang="en-US" sz="3600" b="1" kern="1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9D8AF6-F11C-BC72-58E8-7107A50B1B11}"/>
              </a:ext>
            </a:extLst>
          </p:cNvPr>
          <p:cNvSpPr txBox="1"/>
          <p:nvPr/>
        </p:nvSpPr>
        <p:spPr>
          <a:xfrm>
            <a:off x="891540" y="1170842"/>
            <a:ext cx="7856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“</a:t>
            </a:r>
            <a:r>
              <a:rPr lang="nl-NL" sz="4000" dirty="0"/>
              <a:t>Vẹt mỗi ngày một lớn,/ lông xanh óng ả,/ biết huýt sáo lãnh lót/ nhưng vẫn không nói tiếng nào”.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237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2A437-CBCD-0399-FBA2-B66D828C8838}"/>
              </a:ext>
            </a:extLst>
          </p:cNvPr>
          <p:cNvSpPr txBox="1"/>
          <p:nvPr/>
        </p:nvSpPr>
        <p:spPr>
          <a:xfrm>
            <a:off x="967740" y="494784"/>
            <a:ext cx="7513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Tú hối hận quá,/ chỉ mong anh gọi/ để Tú “dạ” một tiếng thật to,/ thật lễ phép.</a:t>
            </a:r>
            <a:endParaRPr lang="vi-VN" sz="3200" dirty="0"/>
          </a:p>
          <a:p>
            <a:r>
              <a:rPr lang="nl-NL" sz="3600" dirty="0"/>
              <a:t>   </a:t>
            </a:r>
            <a:endParaRPr lang="vi-V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46C97C-0A98-07C2-E7A5-6B5BBF7CE105}"/>
              </a:ext>
            </a:extLst>
          </p:cNvPr>
          <p:cNvSpPr txBox="1"/>
          <p:nvPr/>
        </p:nvSpPr>
        <p:spPr>
          <a:xfrm>
            <a:off x="1103900" y="2488158"/>
            <a:ext cx="7110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Con vẹt nhìn Tú,/ đường như cũng biết lỗi/ nên xù lông cổ,/ rụt đầu,/ gù một cái/ nghe như tiếng: “Dạ!”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118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80cabff-06ba-4e5d-8ad7-a0a21f0be3d8"/>
  <p:tag name="COMMONDATA" val="eyJoZGlkIjoiNTM2NjQwMTVmNDUxODBmMDc5ODRiMDk0MjUwMjIxZj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TsangerYuMo W04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TsangerYuMo W04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TsangerYuMo W04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TsangerYuMo W04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242</Words>
  <Application>Microsoft Office PowerPoint</Application>
  <PresentationFormat>On-screen Show (16:9)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印品黑体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Center Theme with Organic Shapes</dc:title>
  <dc:creator>thao</dc:creator>
  <cp:lastModifiedBy>ha linh</cp:lastModifiedBy>
  <cp:revision>115</cp:revision>
  <dcterms:created xsi:type="dcterms:W3CDTF">2023-03-18T06:46:00Z</dcterms:created>
  <dcterms:modified xsi:type="dcterms:W3CDTF">2024-10-22T15:34:46Z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0E4E36BD54D34634B0085CD0087D8D8C</vt:lpwstr>
  </property>
  <property fmtid="{D5CDD505-2E9C-101B-9397-08002B2CF9AE}" pid="3" name="KSOProductBuildVer">
    <vt:lpwstr>2052-11.1.0.13703</vt:lpwstr>
  </property>
</Properties>
</file>